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46" r:id="rId27"/>
    <p:sldId id="639" r:id="rId28"/>
    <p:sldId id="634" r:id="rId29"/>
    <p:sldId id="281" r:id="rId30"/>
    <p:sldId id="631" r:id="rId31"/>
    <p:sldId id="282" r:id="rId32"/>
    <p:sldId id="645" r:id="rId33"/>
    <p:sldId id="277" r:id="rId34"/>
    <p:sldId id="259" r:id="rId35"/>
    <p:sldId id="637" r:id="rId36"/>
    <p:sldId id="258" r:id="rId37"/>
    <p:sldId id="305" r:id="rId38"/>
    <p:sldId id="262" r:id="rId39"/>
    <p:sldId id="293" r:id="rId40"/>
    <p:sldId id="294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jmlr.org/papers/volume15/srivastava14a/srivastava14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D2ADB-1A71-F286-C7C5-FD3D63BD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13188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1492624"/>
            <a:ext cx="4728393" cy="256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268C2-CC2D-A813-9069-9AF34940AD68}"/>
              </a:ext>
            </a:extLst>
          </p:cNvPr>
          <p:cNvSpPr txBox="1"/>
          <p:nvPr/>
        </p:nvSpPr>
        <p:spPr>
          <a:xfrm>
            <a:off x="7824224" y="4791141"/>
            <a:ext cx="378713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dropout for 2D structures, such as images, usually drops entire channels instead of individual nodes (because locality nullifies the effect of standard dropout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neighboring</a:t>
            </a:r>
            <a:r>
              <a:rPr lang="en-GB" dirty="0">
                <a:sym typeface="Wingdings" panose="05000000000000000000" pitchFamily="2" charset="2"/>
              </a:rPr>
              <a:t> nodes step in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213834" y="666198"/>
            <a:ext cx="38292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l</a:t>
            </a:r>
            <a:r>
              <a:rPr lang="en-DE" sz="2000" b="1" dirty="0"/>
              <a:t>earned parameters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connection to </a:t>
            </a:r>
            <a:r>
              <a:rPr lang="en-GB" sz="2000" b="1" dirty="0"/>
              <a:t>local patches</a:t>
            </a:r>
            <a:r>
              <a:rPr lang="en-GB" sz="2000" dirty="0"/>
              <a:t>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shared over entire image (common learning across image)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cxnSpLocks/>
          </p:cNvCxnSpPr>
          <p:nvPr/>
        </p:nvCxnSpPr>
        <p:spPr>
          <a:xfrm>
            <a:off x="9482959" y="1024759"/>
            <a:ext cx="1206062" cy="1496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94056-2EB7-0362-D275-E5464E699514}"/>
              </a:ext>
            </a:extLst>
          </p:cNvPr>
          <p:cNvCxnSpPr/>
          <p:nvPr/>
        </p:nvCxnSpPr>
        <p:spPr>
          <a:xfrm flipH="1">
            <a:off x="9687910" y="1316421"/>
            <a:ext cx="1001111" cy="120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B83D6A-99CC-E407-ACAA-F6DE6403698D}"/>
              </a:ext>
            </a:extLst>
          </p:cNvPr>
          <p:cNvSpPr txBox="1"/>
          <p:nvPr/>
        </p:nvSpPr>
        <p:spPr>
          <a:xfrm>
            <a:off x="9700758" y="5592996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Decrease or Increase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C1804-9839-1EEE-F2E0-7AD9B2F8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0" y="1937513"/>
            <a:ext cx="7724199" cy="460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1C06F-637A-2408-4145-1B1AAC8DFB19}"/>
              </a:ext>
            </a:extLst>
          </p:cNvPr>
          <p:cNvSpPr txBox="1"/>
          <p:nvPr/>
        </p:nvSpPr>
        <p:spPr>
          <a:xfrm>
            <a:off x="9691840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E60D2-6324-1293-85C0-69D9DE99611F}"/>
              </a:ext>
            </a:extLst>
          </p:cNvPr>
          <p:cNvSpPr txBox="1"/>
          <p:nvPr/>
        </p:nvSpPr>
        <p:spPr>
          <a:xfrm>
            <a:off x="10073287" y="3423354"/>
            <a:ext cx="189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decoder side of autoencoders or U-nets in diffusion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76DF1-853C-325A-19AF-A6C5AA475FD2}"/>
              </a:ext>
            </a:extLst>
          </p:cNvPr>
          <p:cNvSpPr txBox="1"/>
          <p:nvPr/>
        </p:nvSpPr>
        <p:spPr>
          <a:xfrm>
            <a:off x="341701" y="3429000"/>
            <a:ext cx="177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use cases discussed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B2C35-589B-F6CE-856A-99C31C1B3BBD}"/>
              </a:ext>
            </a:extLst>
          </p:cNvPr>
          <p:cNvSpPr/>
          <p:nvPr/>
        </p:nvSpPr>
        <p:spPr>
          <a:xfrm>
            <a:off x="6257679" y="1629435"/>
            <a:ext cx="3759949" cy="388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CE0F2-D1A1-9B20-7544-70852B71CE1A}"/>
              </a:ext>
            </a:extLst>
          </p:cNvPr>
          <p:cNvSpPr/>
          <p:nvPr/>
        </p:nvSpPr>
        <p:spPr>
          <a:xfrm>
            <a:off x="2174371" y="1629434"/>
            <a:ext cx="3759949" cy="388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03" y="4131436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1192190" y="4624752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582368" y="54676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27B905-BB23-7DA2-061C-7C1693BD777C}"/>
              </a:ext>
            </a:extLst>
          </p:cNvPr>
          <p:cNvSpPr txBox="1"/>
          <p:nvPr/>
        </p:nvSpPr>
        <p:spPr>
          <a:xfrm>
            <a:off x="1733908" y="6264553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855"/>
            <a:ext cx="6949966" cy="4598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down-sampling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C1FB-03F1-4ADD-5A4D-76495749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Translation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F3EA-5857-E0BA-63B3-D21D6B1AF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invariance</a:t>
            </a:r>
            <a:r>
              <a:rPr lang="en-GB" sz="2600" dirty="0"/>
              <a:t>: same output regardless how input is shifted</a:t>
            </a:r>
          </a:p>
          <a:p>
            <a:pPr marL="0" indent="0">
              <a:buNone/>
            </a:pPr>
            <a:r>
              <a:rPr lang="en-GB" sz="2600" dirty="0"/>
              <a:t>in CNN: pooling</a:t>
            </a:r>
          </a:p>
          <a:p>
            <a:pPr marL="0" indent="0">
              <a:buNone/>
            </a:pPr>
            <a:r>
              <a:rPr lang="en-GB" sz="2600" dirty="0"/>
              <a:t>example: object detected, no matter if in upper left or lower right corner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5CA9E-3895-2DEE-2978-B029160D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equivariance</a:t>
            </a:r>
            <a:r>
              <a:rPr lang="en-GB" sz="2600" dirty="0"/>
              <a:t>: shift of input corresponds to shift of output</a:t>
            </a:r>
          </a:p>
          <a:p>
            <a:pPr marL="0" indent="0">
              <a:buNone/>
            </a:pPr>
            <a:r>
              <a:rPr lang="en-GB" sz="2600" dirty="0"/>
              <a:t>in CNN: convolution</a:t>
            </a:r>
          </a:p>
          <a:p>
            <a:pPr marL="0" indent="0">
              <a:buNone/>
            </a:pPr>
            <a:r>
              <a:rPr lang="en-GB" sz="2600" dirty="0"/>
              <a:t>example: feature maps conserving spatial information of inputs (e.g., relative positions of eyes and nose useful for later face 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A91A5-9F49-12BD-CB9A-198AF7B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74DE-DA95-D8F0-F8B8-6169577E8C92}"/>
              </a:ext>
            </a:extLst>
          </p:cNvPr>
          <p:cNvSpPr txBox="1"/>
          <p:nvPr/>
        </p:nvSpPr>
        <p:spPr>
          <a:xfrm>
            <a:off x="1927335" y="5055711"/>
            <a:ext cx="8337331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locality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convolution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</a:t>
            </a:r>
            <a:r>
              <a:rPr lang="en-GB" sz="2300" dirty="0"/>
              <a:t> invariant to translation</a:t>
            </a:r>
            <a:endParaRPr lang="en-DE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9CA6F-9DE3-B82D-7A02-EC4CE4E64BFF}"/>
              </a:ext>
            </a:extLst>
          </p:cNvPr>
          <p:cNvSpPr txBox="1"/>
          <p:nvPr/>
        </p:nvSpPr>
        <p:spPr>
          <a:xfrm>
            <a:off x="7839819" y="5761891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 inductive bias</a:t>
            </a:r>
            <a:endParaRPr lang="en-DE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A22F930-891F-4666-E486-293F1FB9C13D}"/>
              </a:ext>
            </a:extLst>
          </p:cNvPr>
          <p:cNvSpPr/>
          <p:nvPr/>
        </p:nvSpPr>
        <p:spPr>
          <a:xfrm>
            <a:off x="7492978" y="5495134"/>
            <a:ext cx="351198" cy="945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spatial structure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6" y="4713112"/>
            <a:ext cx="11974288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(supposedly) 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10477</TotalTime>
  <Words>2605</Words>
  <Application>Microsoft Office PowerPoint</Application>
  <PresentationFormat>Widescreen</PresentationFormat>
  <Paragraphs>406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Decrease or Increase Dimensionality</vt:lpstr>
      <vt:lpstr>Important Details: Striding and Padding</vt:lpstr>
      <vt:lpstr>Regularization Effects</vt:lpstr>
      <vt:lpstr>Another Ingredient: Pooling</vt:lpstr>
      <vt:lpstr>Putting It All Together</vt:lpstr>
      <vt:lpstr>The Pivotal Moment: AlexNet</vt:lpstr>
      <vt:lpstr>Translation Symmetries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238</cp:revision>
  <dcterms:created xsi:type="dcterms:W3CDTF">2022-07-19T09:26:52Z</dcterms:created>
  <dcterms:modified xsi:type="dcterms:W3CDTF">2024-01-12T11:59:59Z</dcterms:modified>
</cp:coreProperties>
</file>